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6" r:id="rId1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9" Type="http://schemas.openxmlformats.org/officeDocument/2006/relationships/slide" Target="slides/slide7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a:extLst>
              <a:ext uri="{FF2B5EF4-FFF2-40B4-BE49-F238E27FC236}">
                <a16:creationId xmlns:a16="http://schemas.microsoft.com/office/drawing/2014/main" id="{D650B3C7-4DAC-297D-FC33-74ED1D46C994}"/>
              </a:ext>
            </a:extLst>
          </p:cNvPr>
          <p:cNvSpPr>
            <a:spLocks noChangeArrowheads="1" noTextEdit="1"/>
          </p:cNvSpPr>
          <p:nvPr>
            <p:ph type="sldImg"/>
          </p:nvPr>
        </p:nvSpPr>
        <p:spPr>
          <a:xfrm>
            <a:off x="1257300" y="692150"/>
            <a:ext cx="4483100" cy="3463925"/>
          </a:xfrm>
          <a:ln/>
        </p:spPr>
      </p:sp>
      <p:sp>
        <p:nvSpPr>
          <p:cNvPr id="1738755" name="Rectangle 3">
            <a:extLst>
              <a:ext uri="{FF2B5EF4-FFF2-40B4-BE49-F238E27FC236}">
                <a16:creationId xmlns:a16="http://schemas.microsoft.com/office/drawing/2014/main" id="{D7F1D65D-A3B8-6938-6814-D39984B0F310}"/>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5.xml"/></Relationships>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a:extLst>
              <a:ext uri="{FF2B5EF4-FFF2-40B4-BE49-F238E27FC236}">
                <a16:creationId xmlns:a16="http://schemas.microsoft.com/office/drawing/2014/main" id="{7B24ABF4-3F2A-582E-4BC5-59D1E19B54D1}"/>
              </a:ext>
            </a:extLst>
          </p:cNvPr>
          <p:cNvSpPr>
            <a:spLocks noChangeArrowheads="1"/>
          </p:cNvSpPr>
          <p:nvPr/>
        </p:nvSpPr>
        <p:spPr bwMode="auto">
          <a:xfrm>
            <a:off x="2817897" y="332806"/>
            <a:ext cx="5925606"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2005 COV recommendations and actions</a:t>
            </a:r>
          </a:p>
        </p:txBody>
      </p:sp>
      <p:sp>
        <p:nvSpPr>
          <p:cNvPr id="1737731" name="Rectangle 3">
            <a:extLst>
              <a:ext uri="{FF2B5EF4-FFF2-40B4-BE49-F238E27FC236}">
                <a16:creationId xmlns:a16="http://schemas.microsoft.com/office/drawing/2014/main" id="{17BA81E5-F8DF-0545-7A56-80BB2117B447}"/>
              </a:ext>
            </a:extLst>
          </p:cNvPr>
          <p:cNvSpPr>
            <a:spLocks noChangeArrowheads="1"/>
          </p:cNvSpPr>
          <p:nvPr/>
        </p:nvSpPr>
        <p:spPr bwMode="auto">
          <a:xfrm>
            <a:off x="427225" y="655545"/>
            <a:ext cx="8044422" cy="608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263525" indent="-249238">
              <a:defRPr sz="2400">
                <a:solidFill>
                  <a:schemeClr val="tx1"/>
                </a:solidFill>
                <a:latin typeface="Times New Roman" panose="02020603050405020304" pitchFamily="18" charset="0"/>
              </a:defRPr>
            </a:lvl1pPr>
            <a:lvl2pPr marL="668338" indent="-20796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Program management database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Create a BES database for peer review/program management.</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Modest improvements in SC database (IMSC); more effective use of IMSC.</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Improved proposal solicitation</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Use “Dear Colleague” mailings to community in addition to normal postings on SC website.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  Department chair “Dear Colleague” lists developed and used for Chemical Imaging (FY2006) and SEU (FY2007) solicitations.</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Long-term support for basic research &amp; young investigator program</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Continue “tradition” of long term support, but also consider implementing a young investigator program. </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A significant young investigator program is not feasible under current budget constraints.  Award for BES PECASE winners codified ($50k/yr for 5 years)</a:t>
            </a:r>
            <a:r>
              <a:rPr lang="en-US" altLang="zh-CN" sz="794">
                <a:solidFill>
                  <a:srgbClr val="00279F"/>
                </a:solidFill>
                <a:ea typeface="宋体" panose="02010600030101010101" pitchFamily="2" charset="-122"/>
              </a:rPr>
              <a:t> </a:t>
            </a:r>
            <a:r>
              <a:rPr lang="en-US" altLang="zh-CN" sz="1765" b="1">
                <a:solidFill>
                  <a:srgbClr val="000000"/>
                </a:solidFill>
                <a:latin typeface="Arial Narrow" panose="020B0606020202030204" pitchFamily="34" charset="0"/>
                <a:ea typeface="宋体" panose="02010600030101010101" pitchFamily="2" charset="-122"/>
              </a:rPr>
              <a:t>.  BES solicitations have allowed more young investigators to be funded.</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Diversity</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BES should collect demographic data on gender, race, and career-stage and efforts should be made to ensure a diverse work force.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SC-wide demographic data collection system “in progress;” CSGB co-sponsored gender and URM equity in chemistry workshops with NSF and NIH.</a:t>
            </a: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